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4" r:id="rId5"/>
    <p:sldId id="263" r:id="rId6"/>
    <p:sldId id="266" r:id="rId7"/>
    <p:sldId id="262" r:id="rId8"/>
    <p:sldId id="268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/>
  </p:normalViewPr>
  <p:slideViewPr>
    <p:cSldViewPr snapToGrid="0">
      <p:cViewPr varScale="1">
        <p:scale>
          <a:sx n="69" d="100"/>
          <a:sy n="69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443B7-5A22-453C-942B-DB7821EC2006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9F657-6368-4CB7-9ADB-8C6E7C6E57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095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1651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4416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1337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672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837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827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815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3663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9ABA3-72B8-441F-AA9B-D3737D2CB9D9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9076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0395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8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788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381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260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5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561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36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9299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982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42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D459-5EA7-47FE-9A77-0F70CDDDB502}" type="datetimeFigureOut">
              <a:rPr lang="en-AU" smtClean="0"/>
              <a:t>4/02/2022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EC46D-4785-4AD3-B856-90B88155B6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287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  <a:ln w="38100">
            <a:solidFill>
              <a:srgbClr val="00B0F0"/>
            </a:solidFill>
          </a:ln>
        </p:spPr>
        <p:txBody>
          <a:bodyPr anchor="ctr"/>
          <a:lstStyle/>
          <a:p>
            <a:r>
              <a:rPr lang="en-AU" dirty="0"/>
              <a:t>Thermal Energy</a:t>
            </a:r>
            <a:br>
              <a:rPr lang="en-AU" dirty="0"/>
            </a:br>
            <a:r>
              <a:rPr lang="en-AU" sz="2800" dirty="0"/>
              <a:t>Year 11 Physics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3773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732983"/>
            <a:ext cx="878205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Absolute Zero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As an object is cooled, its particles slow down.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 all objects there exists a temperature at which all movements are the slowest they can possibly be.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This point is called absolute zero, which corresponds to </a:t>
            </a:r>
            <a:br>
              <a:rPr lang="en-AU" sz="2800" dirty="0"/>
            </a:br>
            <a:r>
              <a:rPr lang="en-AU" sz="2800" dirty="0"/>
              <a:t>-</a:t>
            </a:r>
            <a:r>
              <a:rPr lang="en-GB" sz="2800" dirty="0"/>
              <a:t>273.15 °C.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 </a:t>
            </a:r>
            <a:r>
              <a:rPr lang="en-GB" sz="2800" b="1" dirty="0"/>
              <a:t>Kelvin (K) temperature scale </a:t>
            </a:r>
            <a:r>
              <a:rPr lang="en-GB" sz="2800" dirty="0"/>
              <a:t>is</a:t>
            </a:r>
            <a:r>
              <a:rPr lang="en-GB" sz="2800" b="1" dirty="0"/>
              <a:t> </a:t>
            </a:r>
            <a:r>
              <a:rPr lang="en-GB" sz="2800" dirty="0"/>
              <a:t>a temperature scale which uses absolute zero as 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One kelvin is the same temperature difference as one degree Celsius.</a:t>
            </a:r>
            <a:endParaRPr lang="en-AU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AU" sz="2800" dirty="0"/>
              <a:t>However, the kelvin is not referred to or written as a degree.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0" y="595714"/>
            <a:ext cx="3409950" cy="553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29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3590904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Learning Objectives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623210"/>
            <a:ext cx="4498548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Activate Prior Knowledge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732983"/>
            <a:ext cx="958107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800" dirty="0"/>
              <a:t>Define thermal energy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Explain the difference between heat, temperature and thermal energy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800" dirty="0"/>
              <a:t>Compare the Celsius and Kelvin scales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-1" y="3207985"/>
            <a:ext cx="6357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en-AU" sz="2800" dirty="0"/>
              <a:t>In your own words, explain what you think heat is. Try to say where your ideas came from.</a:t>
            </a:r>
          </a:p>
          <a:p>
            <a:endParaRPr lang="en-AU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75" y="2979752"/>
            <a:ext cx="5525533" cy="345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1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1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94692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Caloric Theory</a:t>
            </a:r>
          </a:p>
          <a:p>
            <a:r>
              <a:rPr lang="en-US" sz="2800" dirty="0"/>
              <a:t>In the 18</a:t>
            </a:r>
            <a:r>
              <a:rPr lang="en-US" sz="2800" baseline="30000" dirty="0"/>
              <a:t>th</a:t>
            </a:r>
            <a:r>
              <a:rPr lang="en-US" sz="2800" dirty="0"/>
              <a:t> and 19</a:t>
            </a:r>
            <a:r>
              <a:rPr lang="en-US" sz="2800" baseline="30000" dirty="0"/>
              <a:t>th</a:t>
            </a:r>
            <a:r>
              <a:rPr lang="en-US" sz="2800" dirty="0"/>
              <a:t> centuries, it was believed that heat was a colorless, tasteless fluid called caloric.</a:t>
            </a:r>
          </a:p>
          <a:p>
            <a:endParaRPr lang="en-US" sz="2800" dirty="0"/>
          </a:p>
          <a:p>
            <a:r>
              <a:rPr lang="en-US" sz="2800" dirty="0"/>
              <a:t>Every object had a certain amount of caloric.</a:t>
            </a:r>
          </a:p>
          <a:p>
            <a:endParaRPr lang="en-US" sz="2800" dirty="0"/>
          </a:p>
          <a:p>
            <a:r>
              <a:rPr lang="en-US" sz="2800" dirty="0"/>
              <a:t>When caloric flowed from one object to another, it caused the second one to heat up and the first one to cool down.</a:t>
            </a:r>
          </a:p>
          <a:p>
            <a:endParaRPr lang="en-US" sz="2800" dirty="0"/>
          </a:p>
          <a:p>
            <a:r>
              <a:rPr lang="en-US" sz="2800" dirty="0"/>
              <a:t>Combustion (burning) released an enormous amount of caloric – as the burning object disintegrated, caloric escaped, heating up the surroundings.</a:t>
            </a:r>
          </a:p>
        </p:txBody>
      </p:sp>
    </p:spTree>
    <p:extLst>
      <p:ext uri="{BB962C8B-B14F-4D97-AF65-F5344CB8AC3E}">
        <p14:creationId xmlns:p14="http://schemas.microsoft.com/office/powerpoint/2010/main" val="28462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732983"/>
            <a:ext cx="793699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James Prescott Joule</a:t>
            </a:r>
          </a:p>
          <a:p>
            <a:r>
              <a:rPr lang="en-US" sz="2800" dirty="0"/>
              <a:t>In 1876, Joule set up a falling weight that caused a paddle wheel to turn. He observed that the friction between the wheel and water caused the temperature of the water to rise. </a:t>
            </a:r>
          </a:p>
          <a:p>
            <a:endParaRPr lang="en-US" sz="2800" dirty="0"/>
          </a:p>
          <a:p>
            <a:r>
              <a:rPr lang="en-US" sz="2800" dirty="0"/>
              <a:t>He noticed that stirring water could also cause a rise in temperature.</a:t>
            </a:r>
          </a:p>
          <a:p>
            <a:endParaRPr lang="en-US" sz="2800" dirty="0"/>
          </a:p>
          <a:p>
            <a:r>
              <a:rPr lang="en-US" sz="2800" dirty="0"/>
              <a:t>He concluded that the process of heating or cooling was a transfer of energy.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313" y="1731408"/>
            <a:ext cx="3087063" cy="275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9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120062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Kinetic Theory (a.k.a. Particle Theory)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All matter consists of tiny particles (atoms, molecules, ions).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Electrical forces, both attractive and repulsive, exist between these particles.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Particles move constantly (i.e. they all have kinetic energy) and in a random manner.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Collisions between particles involve no loss of kinetic energy (i.e. particle collisions are all perfectly elastic).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distances between particles in a gas are large compared to the size of the particles.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236" y="4703300"/>
            <a:ext cx="7557257" cy="175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43806" y="4460116"/>
            <a:ext cx="2396918" cy="186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120062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Thermal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thermal energy of an object is the sum of the kinetic and potential energies of all of the particles in that object.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particles in a substance all move (by vibration, rotation and/or by travelling from place to place). Their </a:t>
            </a:r>
            <a:r>
              <a:rPr lang="en-AU" sz="2800" b="1" dirty="0"/>
              <a:t>kinetic energy</a:t>
            </a:r>
            <a:r>
              <a:rPr lang="en-AU" sz="2800" dirty="0"/>
              <a:t> determines how fast they are moving.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particles can also attract or repel neighbouring particles, so they also have </a:t>
            </a:r>
            <a:r>
              <a:rPr lang="en-AU" sz="2800" b="1" dirty="0"/>
              <a:t>potential energy</a:t>
            </a:r>
            <a:r>
              <a:rPr lang="en-AU" sz="28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983" y="4371074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5" y="4371074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767" y="4403765"/>
            <a:ext cx="28384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9469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Temperature measures the average kinetic energies of an object’s particles. We experience this as how hot or cold an object 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Temperature is measured in degrees Celsius (°C).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35" y="3794726"/>
            <a:ext cx="2838450" cy="211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52" y="3794726"/>
            <a:ext cx="28384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" y="732983"/>
            <a:ext cx="83324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Thermal Energy vs. Temperature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Sparks coming off a sparkler can reach up to 982 °C – hot enough to melt gold – but they have very little thermal energy and will not burn you if they land on your skin.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beaker of water at 60 °C is hotter (temperature) than a bath of water at 40 °C, but the bath contains more thermal energy.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403" y="1019175"/>
            <a:ext cx="3598667" cy="34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8208"/>
            <a:ext cx="4023093" cy="584775"/>
          </a:xfrm>
          <a:prstGeom prst="homePlate">
            <a:avLst/>
          </a:prstGeom>
          <a:solidFill>
            <a:srgbClr val="00B0F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AU" sz="3200" dirty="0"/>
              <a:t>Concept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732983"/>
            <a:ext cx="94692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/>
              <a:t>Heat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Heat describes thermal energy </a:t>
            </a:r>
            <a:r>
              <a:rPr lang="en-AU" sz="2800" i="1" dirty="0"/>
              <a:t>being transferred</a:t>
            </a:r>
            <a:r>
              <a:rPr lang="en-AU" sz="2800" dirty="0"/>
              <a:t> between objects because of a difference in their temperatures.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Heat is measured in Joules (J).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Heat always flows from a body at higher temperature to a body at lower temperature.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Heat transfer between the objects stops when their temperatures are equal, at which point the objects are said to be in </a:t>
            </a:r>
            <a:r>
              <a:rPr lang="en-AU" sz="2800" b="1" dirty="0"/>
              <a:t>thermal equilibrium</a:t>
            </a:r>
            <a:r>
              <a:rPr lang="en-AU" sz="28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8306" y="4327434"/>
            <a:ext cx="2200847" cy="2373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2166" y="4206122"/>
            <a:ext cx="1688738" cy="2560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3815" y="4233689"/>
            <a:ext cx="1518036" cy="25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95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8910</TotalTime>
  <Words>661</Words>
  <Application>Microsoft Office PowerPoint</Application>
  <PresentationFormat>Widescreen</PresentationFormat>
  <Paragraphs>66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Thermal Energy Year 11 Physics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Energy</dc:title>
  <dc:creator>teacher</dc:creator>
  <cp:lastModifiedBy>AXTENS Nathan [Harrisdale Senior High School]</cp:lastModifiedBy>
  <cp:revision>34</cp:revision>
  <dcterms:created xsi:type="dcterms:W3CDTF">2021-02-01T07:47:57Z</dcterms:created>
  <dcterms:modified xsi:type="dcterms:W3CDTF">2022-02-04T02:13:22Z</dcterms:modified>
</cp:coreProperties>
</file>